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428025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422154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395152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25F3FD-6B7E-4438-8485-E0E66533F84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405000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5F3FD-6B7E-4438-8485-E0E66533F84F}"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24197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25F3FD-6B7E-4438-8485-E0E66533F84F}"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357594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25F3FD-6B7E-4438-8485-E0E66533F84F}"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71586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25F3FD-6B7E-4438-8485-E0E66533F84F}"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96624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5F3FD-6B7E-4438-8485-E0E66533F84F}"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35849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5F3FD-6B7E-4438-8485-E0E66533F84F}"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173045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5F3FD-6B7E-4438-8485-E0E66533F84F}"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3EF62-64EE-477D-AA55-D82627B06242}" type="slidenum">
              <a:rPr lang="en-GB" smtClean="0"/>
              <a:t>‹#›</a:t>
            </a:fld>
            <a:endParaRPr lang="en-GB"/>
          </a:p>
        </p:txBody>
      </p:sp>
    </p:spTree>
    <p:extLst>
      <p:ext uri="{BB962C8B-B14F-4D97-AF65-F5344CB8AC3E}">
        <p14:creationId xmlns:p14="http://schemas.microsoft.com/office/powerpoint/2010/main" val="66101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5F3FD-6B7E-4438-8485-E0E66533F84F}" type="datetimeFigureOut">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3EF62-64EE-477D-AA55-D82627B06242}" type="slidenum">
              <a:rPr lang="en-GB" smtClean="0"/>
              <a:t>‹#›</a:t>
            </a:fld>
            <a:endParaRPr lang="en-GB"/>
          </a:p>
        </p:txBody>
      </p:sp>
    </p:spTree>
    <p:extLst>
      <p:ext uri="{BB962C8B-B14F-4D97-AF65-F5344CB8AC3E}">
        <p14:creationId xmlns:p14="http://schemas.microsoft.com/office/powerpoint/2010/main" val="184673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orldbookday.com/"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worldbookday.com/resources/primary/" TargetMode="External"/><Relationship Id="rId5" Type="http://schemas.openxmlformats.org/officeDocument/2006/relationships/hyperlink" Target="https://www.bbc.co.uk/teach/live-lessons/world-book-day-live-lesson" TargetMode="External"/><Relationship Id="rId4" Type="http://schemas.openxmlformats.org/officeDocument/2006/relationships/hyperlink" Target="https://www.chrishaught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3" y="465445"/>
            <a:ext cx="10624457" cy="1446550"/>
          </a:xfrm>
          <a:prstGeom prst="rect">
            <a:avLst/>
          </a:prstGeom>
          <a:noFill/>
        </p:spPr>
        <p:txBody>
          <a:bodyPr wrap="square" rtlCol="0">
            <a:spAutoFit/>
          </a:bodyPr>
          <a:lstStyle/>
          <a:p>
            <a:r>
              <a:rPr lang="en-GB" sz="1600" b="1" u="sng" dirty="0" smtClean="0">
                <a:latin typeface="Twinkl" pitchFamily="2" charset="0"/>
              </a:rPr>
              <a:t>It’s Book Week!</a:t>
            </a:r>
          </a:p>
          <a:p>
            <a:r>
              <a:rPr lang="en-GB" sz="1600" dirty="0" smtClean="0">
                <a:latin typeface="Twinkl" pitchFamily="2" charset="0"/>
              </a:rPr>
              <a:t>The theme for this year’s book week is ‘share a story’.  We would like you to get involved in Book Week at home by having a go at some of the challenges below.  Feel free to add to this list with your own ideas!  </a:t>
            </a:r>
          </a:p>
          <a:p>
            <a:endParaRPr lang="en-GB" sz="1600" b="1" u="sng" dirty="0"/>
          </a:p>
          <a:p>
            <a:endParaRPr lang="en-GB" sz="1200" dirty="0" smtClean="0"/>
          </a:p>
          <a:p>
            <a:endParaRPr lang="en-GB" sz="1200" dirty="0"/>
          </a:p>
        </p:txBody>
      </p:sp>
      <p:sp>
        <p:nvSpPr>
          <p:cNvPr id="6" name="TextBox 5"/>
          <p:cNvSpPr txBox="1"/>
          <p:nvPr/>
        </p:nvSpPr>
        <p:spPr>
          <a:xfrm>
            <a:off x="2904276" y="65567"/>
            <a:ext cx="9072279" cy="523220"/>
          </a:xfrm>
          <a:prstGeom prst="rect">
            <a:avLst/>
          </a:prstGeom>
          <a:noFill/>
        </p:spPr>
        <p:txBody>
          <a:bodyPr wrap="square" rtlCol="0">
            <a:spAutoFit/>
          </a:bodyPr>
          <a:lstStyle/>
          <a:p>
            <a:r>
              <a:rPr lang="en-GB" sz="2800" b="1" dirty="0" smtClean="0"/>
              <a:t>Masefield Primary School </a:t>
            </a:r>
            <a:r>
              <a:rPr lang="en-GB" sz="2800" b="1" dirty="0" smtClean="0">
                <a:solidFill>
                  <a:srgbClr val="0070C0"/>
                </a:solidFill>
              </a:rPr>
              <a:t>‘Book Week’ </a:t>
            </a:r>
            <a:r>
              <a:rPr lang="en-GB" sz="2800" b="1" dirty="0" smtClean="0"/>
              <a:t>Challenges: </a:t>
            </a:r>
            <a:r>
              <a:rPr lang="en-GB" sz="2800" b="1" dirty="0" smtClean="0"/>
              <a:t>Y5 &amp; Y6</a:t>
            </a:r>
            <a:endParaRPr lang="en-GB" sz="2800" b="1" dirty="0"/>
          </a:p>
        </p:txBody>
      </p:sp>
      <p:pic>
        <p:nvPicPr>
          <p:cNvPr id="12" name="Picture 11" descr="F:\ADMINISTRATION\Badges &amp; Logos\Masefield School Logo (Feb 2017).bmp"/>
          <p:cNvPicPr/>
          <p:nvPr/>
        </p:nvPicPr>
        <p:blipFill>
          <a:blip r:embed="rId2">
            <a:extLst>
              <a:ext uri="{28A0092B-C50C-407E-A947-70E740481C1C}">
                <a14:useLocalDpi xmlns:a14="http://schemas.microsoft.com/office/drawing/2010/main" val="0"/>
              </a:ext>
            </a:extLst>
          </a:blip>
          <a:srcRect/>
          <a:stretch>
            <a:fillRect/>
          </a:stretch>
        </p:blipFill>
        <p:spPr bwMode="auto">
          <a:xfrm>
            <a:off x="241568" y="165579"/>
            <a:ext cx="986341" cy="1023141"/>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7994568"/>
              </p:ext>
            </p:extLst>
          </p:nvPr>
        </p:nvGraphicFramePr>
        <p:xfrm>
          <a:off x="241568" y="1368700"/>
          <a:ext cx="8615049" cy="5242560"/>
        </p:xfrm>
        <a:graphic>
          <a:graphicData uri="http://schemas.openxmlformats.org/drawingml/2006/table">
            <a:tbl>
              <a:tblPr firstRow="1" bandRow="1">
                <a:tableStyleId>{5C22544A-7EE6-4342-B048-85BDC9FD1C3A}</a:tableStyleId>
              </a:tblPr>
              <a:tblGrid>
                <a:gridCol w="8615049">
                  <a:extLst>
                    <a:ext uri="{9D8B030D-6E8A-4147-A177-3AD203B41FA5}">
                      <a16:colId xmlns:a16="http://schemas.microsoft.com/office/drawing/2014/main" val="3213873701"/>
                    </a:ext>
                  </a:extLst>
                </a:gridCol>
              </a:tblGrid>
              <a:tr h="370840">
                <a:tc>
                  <a:txBody>
                    <a:bodyPr/>
                    <a:lstStyle/>
                    <a:p>
                      <a:pPr algn="ctr"/>
                      <a:r>
                        <a:rPr lang="en-GB" dirty="0" smtClean="0"/>
                        <a:t>Book</a:t>
                      </a:r>
                      <a:r>
                        <a:rPr lang="en-GB" baseline="0" dirty="0" smtClean="0"/>
                        <a:t> week challenges</a:t>
                      </a:r>
                      <a:endParaRPr lang="en-GB" dirty="0"/>
                    </a:p>
                  </a:txBody>
                  <a:tcPr/>
                </a:tc>
                <a:extLst>
                  <a:ext uri="{0D108BD9-81ED-4DB2-BD59-A6C34878D82A}">
                    <a16:rowId xmlns:a16="http://schemas.microsoft.com/office/drawing/2014/main" val="1441712075"/>
                  </a:ext>
                </a:extLst>
              </a:tr>
              <a:tr h="370840">
                <a:tc>
                  <a:txBody>
                    <a:bodyPr/>
                    <a:lstStyle/>
                    <a:p>
                      <a:pPr algn="ctr"/>
                      <a:r>
                        <a:rPr lang="en-GB" b="1" dirty="0" smtClean="0"/>
                        <a:t>Monday</a:t>
                      </a:r>
                      <a:endParaRPr lang="en-GB" b="1" dirty="0"/>
                    </a:p>
                  </a:txBody>
                  <a:tcPr/>
                </a:tc>
                <a:extLst>
                  <a:ext uri="{0D108BD9-81ED-4DB2-BD59-A6C34878D82A}">
                    <a16:rowId xmlns:a16="http://schemas.microsoft.com/office/drawing/2014/main" val="3131810275"/>
                  </a:ext>
                </a:extLst>
              </a:tr>
              <a:tr h="370840">
                <a:tc>
                  <a:txBody>
                    <a:bodyPr/>
                    <a:lstStyle/>
                    <a:p>
                      <a:pPr marL="0" indent="0" algn="ctr">
                        <a:buNone/>
                      </a:pPr>
                      <a:r>
                        <a:rPr lang="en-GB" sz="1400" dirty="0" smtClean="0">
                          <a:solidFill>
                            <a:schemeClr val="tx1"/>
                          </a:solidFill>
                          <a:latin typeface="Twinkl" pitchFamily="2" charset="0"/>
                        </a:rPr>
                        <a:t>Watch</a:t>
                      </a:r>
                      <a:r>
                        <a:rPr lang="en-GB" sz="1400" baseline="0" dirty="0" smtClean="0">
                          <a:solidFill>
                            <a:schemeClr val="tx1"/>
                          </a:solidFill>
                          <a:latin typeface="Twinkl" pitchFamily="2" charset="0"/>
                        </a:rPr>
                        <a:t> the video of </a:t>
                      </a:r>
                      <a:r>
                        <a:rPr lang="en-GB" sz="1400" b="1" baseline="0" dirty="0" smtClean="0">
                          <a:solidFill>
                            <a:schemeClr val="tx1"/>
                          </a:solidFill>
                          <a:latin typeface="Twinkl" pitchFamily="2" charset="0"/>
                        </a:rPr>
                        <a:t>‘</a:t>
                      </a:r>
                      <a:r>
                        <a:rPr lang="en-GB" sz="1400" b="1" baseline="0" dirty="0" err="1" smtClean="0">
                          <a:solidFill>
                            <a:schemeClr val="tx1"/>
                          </a:solidFill>
                          <a:latin typeface="Twinkl" pitchFamily="2" charset="0"/>
                        </a:rPr>
                        <a:t>Shh</a:t>
                      </a:r>
                      <a:r>
                        <a:rPr lang="en-GB" sz="1400" b="1" baseline="0" dirty="0" smtClean="0">
                          <a:solidFill>
                            <a:schemeClr val="tx1"/>
                          </a:solidFill>
                          <a:latin typeface="Twinkl" pitchFamily="2" charset="0"/>
                        </a:rPr>
                        <a:t>, we have a plan’ </a:t>
                      </a:r>
                      <a:r>
                        <a:rPr lang="en-GB" sz="1400" baseline="0" dirty="0" smtClean="0">
                          <a:solidFill>
                            <a:schemeClr val="tx1"/>
                          </a:solidFill>
                          <a:latin typeface="Twinkl" pitchFamily="2" charset="0"/>
                        </a:rPr>
                        <a:t>by Chris Haughton. </a:t>
                      </a:r>
                      <a:r>
                        <a:rPr lang="en-GB" sz="1400" dirty="0" smtClean="0">
                          <a:solidFill>
                            <a:schemeClr val="tx1"/>
                          </a:solidFill>
                          <a:latin typeface="Twinkl" pitchFamily="2" charset="0"/>
                        </a:rPr>
                        <a:t>Write a sequel for this story in which the four characters try to catch the squirrel.</a:t>
                      </a:r>
                      <a:endParaRPr lang="en-GB" sz="1400" dirty="0" smtClean="0">
                        <a:solidFill>
                          <a:schemeClr val="tx1"/>
                        </a:solidFill>
                        <a:latin typeface="Twinkl" pitchFamily="2" charset="0"/>
                      </a:endParaRPr>
                    </a:p>
                  </a:txBody>
                  <a:tcPr/>
                </a:tc>
                <a:extLst>
                  <a:ext uri="{0D108BD9-81ED-4DB2-BD59-A6C34878D82A}">
                    <a16:rowId xmlns:a16="http://schemas.microsoft.com/office/drawing/2014/main" val="3597810791"/>
                  </a:ext>
                </a:extLst>
              </a:tr>
              <a:tr h="370840">
                <a:tc>
                  <a:txBody>
                    <a:bodyPr/>
                    <a:lstStyle/>
                    <a:p>
                      <a:pPr algn="ctr"/>
                      <a:r>
                        <a:rPr lang="en-GB" b="1" dirty="0" smtClean="0"/>
                        <a:t>Tuesday </a:t>
                      </a:r>
                      <a:endParaRPr lang="en-GB" b="1" dirty="0"/>
                    </a:p>
                  </a:txBody>
                  <a:tcPr/>
                </a:tc>
                <a:extLst>
                  <a:ext uri="{0D108BD9-81ED-4DB2-BD59-A6C34878D82A}">
                    <a16:rowId xmlns:a16="http://schemas.microsoft.com/office/drawing/2014/main" val="8215167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latin typeface="Twinkl" pitchFamily="2" charset="0"/>
                        </a:rPr>
                        <a:t>Most of the illustrations in Chris Haughton’s book use different shades of blue. Could you try to create your own illustrations from the book using different shades of the same colour?</a:t>
                      </a:r>
                    </a:p>
                  </a:txBody>
                  <a:tcPr/>
                </a:tc>
                <a:extLst>
                  <a:ext uri="{0D108BD9-81ED-4DB2-BD59-A6C34878D82A}">
                    <a16:rowId xmlns:a16="http://schemas.microsoft.com/office/drawing/2014/main" val="774240875"/>
                  </a:ext>
                </a:extLst>
              </a:tr>
              <a:tr h="370840">
                <a:tc>
                  <a:txBody>
                    <a:bodyPr/>
                    <a:lstStyle/>
                    <a:p>
                      <a:pPr algn="ctr"/>
                      <a:r>
                        <a:rPr lang="en-GB" b="1" dirty="0" smtClean="0"/>
                        <a:t>Wednesday</a:t>
                      </a:r>
                      <a:endParaRPr lang="en-GB" b="1" dirty="0"/>
                    </a:p>
                  </a:txBody>
                  <a:tcPr/>
                </a:tc>
                <a:extLst>
                  <a:ext uri="{0D108BD9-81ED-4DB2-BD59-A6C34878D82A}">
                    <a16:rowId xmlns:a16="http://schemas.microsoft.com/office/drawing/2014/main" val="1800594418"/>
                  </a:ext>
                </a:extLst>
              </a:tr>
              <a:tr h="370840">
                <a:tc>
                  <a:txBody>
                    <a:bodyPr/>
                    <a:lstStyle/>
                    <a:p>
                      <a:pPr algn="ctr"/>
                      <a:r>
                        <a:rPr lang="en-GB" sz="1400" b="0" i="0" u="none" strike="noStrike" kern="1200" baseline="0" dirty="0" smtClean="0">
                          <a:solidFill>
                            <a:schemeClr val="dk1"/>
                          </a:solidFill>
                          <a:latin typeface="Twinkl" pitchFamily="2" charset="0"/>
                          <a:ea typeface="+mn-ea"/>
                          <a:cs typeface="+mn-cs"/>
                        </a:rPr>
                        <a:t>Take a walk outdoors and list the wildlife you can see, you could even take some photos. When you get back, draw, paint or recreate the animals you encountered on your adventure. You could use natural resources such as leaves, sticks, stones and feathers within your art work!</a:t>
                      </a:r>
                      <a:endParaRPr lang="en-GB" sz="1400" dirty="0">
                        <a:latin typeface="Twinkl" pitchFamily="2" charset="0"/>
                      </a:endParaRPr>
                    </a:p>
                  </a:txBody>
                  <a:tcPr/>
                </a:tc>
                <a:extLst>
                  <a:ext uri="{0D108BD9-81ED-4DB2-BD59-A6C34878D82A}">
                    <a16:rowId xmlns:a16="http://schemas.microsoft.com/office/drawing/2014/main" val="252546931"/>
                  </a:ext>
                </a:extLst>
              </a:tr>
              <a:tr h="370840">
                <a:tc>
                  <a:txBody>
                    <a:bodyPr/>
                    <a:lstStyle/>
                    <a:p>
                      <a:pPr algn="ctr"/>
                      <a:r>
                        <a:rPr lang="en-GB" b="1" dirty="0" smtClean="0">
                          <a:solidFill>
                            <a:srgbClr val="0070C0"/>
                          </a:solidFill>
                        </a:rPr>
                        <a:t>Thursday – World</a:t>
                      </a:r>
                      <a:r>
                        <a:rPr lang="en-GB" b="1" baseline="0" dirty="0" smtClean="0">
                          <a:solidFill>
                            <a:srgbClr val="0070C0"/>
                          </a:solidFill>
                        </a:rPr>
                        <a:t> Book Day!</a:t>
                      </a:r>
                      <a:endParaRPr lang="en-GB" b="1" dirty="0">
                        <a:solidFill>
                          <a:srgbClr val="0070C0"/>
                        </a:solidFill>
                      </a:endParaRPr>
                    </a:p>
                  </a:txBody>
                  <a:tcPr/>
                </a:tc>
                <a:extLst>
                  <a:ext uri="{0D108BD9-81ED-4DB2-BD59-A6C34878D82A}">
                    <a16:rowId xmlns:a16="http://schemas.microsoft.com/office/drawing/2014/main" val="280571243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Twinkl" pitchFamily="2" charset="0"/>
                        </a:rPr>
                        <a:t>Dress up as your favourite</a:t>
                      </a:r>
                      <a:r>
                        <a:rPr lang="en-GB" sz="1400" baseline="0" dirty="0" smtClean="0">
                          <a:latin typeface="Twinkl" pitchFamily="2" charset="0"/>
                        </a:rPr>
                        <a:t> book character!  It would be really impressive if you could make parts of your costume yourself! </a:t>
                      </a:r>
                      <a:r>
                        <a:rPr lang="en-GB" sz="1400" dirty="0" smtClean="0">
                          <a:latin typeface="Twinkl" pitchFamily="2" charset="0"/>
                        </a:rPr>
                        <a:t>Make</a:t>
                      </a:r>
                      <a:r>
                        <a:rPr lang="en-GB" sz="1400" baseline="0" dirty="0" smtClean="0">
                          <a:latin typeface="Twinkl" pitchFamily="2" charset="0"/>
                        </a:rPr>
                        <a:t> a video of you reading or telling a story to the audience.  Can you use your best story teller voice to keep your story interesting to the listeners?</a:t>
                      </a:r>
                      <a:endParaRPr lang="en-GB" sz="1400" dirty="0" smtClean="0">
                        <a:latin typeface="Twinkl" pitchFamily="2" charset="0"/>
                      </a:endParaRPr>
                    </a:p>
                  </a:txBody>
                  <a:tcPr/>
                </a:tc>
                <a:extLst>
                  <a:ext uri="{0D108BD9-81ED-4DB2-BD59-A6C34878D82A}">
                    <a16:rowId xmlns:a16="http://schemas.microsoft.com/office/drawing/2014/main" val="1399243410"/>
                  </a:ext>
                </a:extLst>
              </a:tr>
              <a:tr h="370840">
                <a:tc>
                  <a:txBody>
                    <a:bodyPr/>
                    <a:lstStyle/>
                    <a:p>
                      <a:pPr algn="ctr"/>
                      <a:r>
                        <a:rPr lang="en-GB" b="1" dirty="0" smtClean="0"/>
                        <a:t>Friday</a:t>
                      </a:r>
                      <a:endParaRPr lang="en-GB" b="1" dirty="0"/>
                    </a:p>
                  </a:txBody>
                  <a:tcPr/>
                </a:tc>
                <a:extLst>
                  <a:ext uri="{0D108BD9-81ED-4DB2-BD59-A6C34878D82A}">
                    <a16:rowId xmlns:a16="http://schemas.microsoft.com/office/drawing/2014/main" val="1938655491"/>
                  </a:ext>
                </a:extLst>
              </a:tr>
              <a:tr h="370840">
                <a:tc>
                  <a:txBody>
                    <a:bodyPr/>
                    <a:lstStyle/>
                    <a:p>
                      <a:pPr marL="0" indent="0" algn="ctr">
                        <a:buNone/>
                      </a:pPr>
                      <a:r>
                        <a:rPr lang="en-GB" sz="1400" dirty="0" smtClean="0">
                          <a:solidFill>
                            <a:schemeClr val="tx1"/>
                          </a:solidFill>
                          <a:latin typeface="Twinkl" pitchFamily="2" charset="0"/>
                        </a:rPr>
                        <a:t>Use </a:t>
                      </a:r>
                      <a:r>
                        <a:rPr lang="en-GB" sz="1400" smtClean="0">
                          <a:solidFill>
                            <a:schemeClr val="tx1"/>
                          </a:solidFill>
                          <a:latin typeface="Twinkl" pitchFamily="2" charset="0"/>
                        </a:rPr>
                        <a:t>2DIY3D on Purple </a:t>
                      </a:r>
                      <a:r>
                        <a:rPr lang="en-GB" sz="1400" dirty="0" smtClean="0">
                          <a:solidFill>
                            <a:schemeClr val="tx1"/>
                          </a:solidFill>
                          <a:latin typeface="Twinkl" pitchFamily="2" charset="0"/>
                        </a:rPr>
                        <a:t>Mash to design a computer game in which the four characters have to try and catch a bird.</a:t>
                      </a:r>
                      <a:endParaRPr lang="en-GB" sz="1400" dirty="0" smtClean="0">
                        <a:solidFill>
                          <a:schemeClr val="tx1"/>
                        </a:solidFill>
                        <a:latin typeface="Twinkl" pitchFamily="2" charset="0"/>
                      </a:endParaRPr>
                    </a:p>
                  </a:txBody>
                  <a:tcPr/>
                </a:tc>
                <a:extLst>
                  <a:ext uri="{0D108BD9-81ED-4DB2-BD59-A6C34878D82A}">
                    <a16:rowId xmlns:a16="http://schemas.microsoft.com/office/drawing/2014/main" val="13212736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35519585"/>
              </p:ext>
            </p:extLst>
          </p:nvPr>
        </p:nvGraphicFramePr>
        <p:xfrm>
          <a:off x="9061252" y="1368700"/>
          <a:ext cx="3011115" cy="2693848"/>
        </p:xfrm>
        <a:graphic>
          <a:graphicData uri="http://schemas.openxmlformats.org/drawingml/2006/table">
            <a:tbl>
              <a:tblPr firstRow="1" bandRow="1">
                <a:tableStyleId>{5C22544A-7EE6-4342-B048-85BDC9FD1C3A}</a:tableStyleId>
              </a:tblPr>
              <a:tblGrid>
                <a:gridCol w="3011115">
                  <a:extLst>
                    <a:ext uri="{9D8B030D-6E8A-4147-A177-3AD203B41FA5}">
                      <a16:colId xmlns:a16="http://schemas.microsoft.com/office/drawing/2014/main" val="2479386545"/>
                    </a:ext>
                  </a:extLst>
                </a:gridCol>
              </a:tblGrid>
              <a:tr h="397275">
                <a:tc>
                  <a:txBody>
                    <a:bodyPr/>
                    <a:lstStyle/>
                    <a:p>
                      <a:pPr algn="ctr"/>
                      <a:r>
                        <a:rPr lang="en-GB" sz="1600" dirty="0" smtClean="0"/>
                        <a:t>Websites</a:t>
                      </a:r>
                      <a:r>
                        <a:rPr lang="en-GB" sz="1600" baseline="0" dirty="0" smtClean="0"/>
                        <a:t> you might like to visit</a:t>
                      </a:r>
                      <a:endParaRPr lang="en-GB" sz="1600" dirty="0"/>
                    </a:p>
                  </a:txBody>
                  <a:tcPr/>
                </a:tc>
                <a:extLst>
                  <a:ext uri="{0D108BD9-81ED-4DB2-BD59-A6C34878D82A}">
                    <a16:rowId xmlns:a16="http://schemas.microsoft.com/office/drawing/2014/main" val="2391681933"/>
                  </a:ext>
                </a:extLst>
              </a:tr>
              <a:tr h="397275">
                <a:tc>
                  <a:txBody>
                    <a:bodyPr/>
                    <a:lstStyle/>
                    <a:p>
                      <a:r>
                        <a:rPr lang="en-GB" sz="1600" dirty="0" smtClean="0">
                          <a:hlinkClick r:id="rId3"/>
                        </a:rPr>
                        <a:t>https://www.worldbookday.com/</a:t>
                      </a:r>
                      <a:r>
                        <a:rPr lang="en-GB" sz="1600" dirty="0" smtClean="0"/>
                        <a:t> </a:t>
                      </a:r>
                      <a:endParaRPr lang="en-GB" sz="1600" dirty="0"/>
                    </a:p>
                  </a:txBody>
                  <a:tcPr/>
                </a:tc>
                <a:extLst>
                  <a:ext uri="{0D108BD9-81ED-4DB2-BD59-A6C34878D82A}">
                    <a16:rowId xmlns:a16="http://schemas.microsoft.com/office/drawing/2014/main" val="735235687"/>
                  </a:ext>
                </a:extLst>
              </a:tr>
              <a:tr h="397275">
                <a:tc>
                  <a:txBody>
                    <a:bodyPr/>
                    <a:lstStyle/>
                    <a:p>
                      <a:r>
                        <a:rPr lang="en-GB" sz="1600" dirty="0" smtClean="0">
                          <a:hlinkClick r:id="rId4"/>
                        </a:rPr>
                        <a:t>https://www.chrishaughton.com/</a:t>
                      </a:r>
                      <a:endParaRPr lang="en-GB" sz="1600" dirty="0"/>
                    </a:p>
                  </a:txBody>
                  <a:tcPr/>
                </a:tc>
                <a:extLst>
                  <a:ext uri="{0D108BD9-81ED-4DB2-BD59-A6C34878D82A}">
                    <a16:rowId xmlns:a16="http://schemas.microsoft.com/office/drawing/2014/main" val="3718534597"/>
                  </a:ext>
                </a:extLst>
              </a:tr>
              <a:tr h="881622">
                <a:tc>
                  <a:txBody>
                    <a:bodyPr/>
                    <a:lstStyle/>
                    <a:p>
                      <a:r>
                        <a:rPr lang="en-GB" sz="1600" dirty="0" smtClean="0">
                          <a:hlinkClick r:id="rId5"/>
                        </a:rPr>
                        <a:t>https://www.bbc.co.uk/teach/live-lessons/world-book-day-live-lesson</a:t>
                      </a:r>
                      <a:r>
                        <a:rPr lang="en-GB" sz="1600" baseline="0" dirty="0" smtClean="0"/>
                        <a:t> </a:t>
                      </a:r>
                      <a:endParaRPr lang="en-GB" sz="1600" dirty="0"/>
                    </a:p>
                  </a:txBody>
                  <a:tcPr/>
                </a:tc>
                <a:extLst>
                  <a:ext uri="{0D108BD9-81ED-4DB2-BD59-A6C34878D82A}">
                    <a16:rowId xmlns:a16="http://schemas.microsoft.com/office/drawing/2014/main" val="3999311851"/>
                  </a:ext>
                </a:extLst>
              </a:tr>
              <a:tr h="620401">
                <a:tc>
                  <a:txBody>
                    <a:bodyPr/>
                    <a:lstStyle/>
                    <a:p>
                      <a:r>
                        <a:rPr lang="en-GB" sz="1600" dirty="0" smtClean="0">
                          <a:hlinkClick r:id="rId6"/>
                        </a:rPr>
                        <a:t>https://www.worldbookday.com/</a:t>
                      </a:r>
                    </a:p>
                    <a:p>
                      <a:r>
                        <a:rPr lang="en-GB" sz="1600" dirty="0" smtClean="0">
                          <a:hlinkClick r:id="rId6"/>
                        </a:rPr>
                        <a:t>resources/primary/</a:t>
                      </a:r>
                      <a:r>
                        <a:rPr lang="en-GB" sz="1600" dirty="0" smtClean="0"/>
                        <a:t> </a:t>
                      </a:r>
                      <a:endParaRPr lang="en-GB" sz="1600" dirty="0"/>
                    </a:p>
                  </a:txBody>
                  <a:tcPr/>
                </a:tc>
                <a:extLst>
                  <a:ext uri="{0D108BD9-81ED-4DB2-BD59-A6C34878D82A}">
                    <a16:rowId xmlns:a16="http://schemas.microsoft.com/office/drawing/2014/main" val="616683184"/>
                  </a:ext>
                </a:extLst>
              </a:tr>
            </a:tbl>
          </a:graphicData>
        </a:graphic>
      </p:graphicFrame>
      <p:pic>
        <p:nvPicPr>
          <p:cNvPr id="13" name="Picture 12"/>
          <p:cNvPicPr>
            <a:picLocks noChangeAspect="1"/>
          </p:cNvPicPr>
          <p:nvPr/>
        </p:nvPicPr>
        <p:blipFill>
          <a:blip r:embed="rId7"/>
          <a:stretch>
            <a:fillRect/>
          </a:stretch>
        </p:blipFill>
        <p:spPr>
          <a:xfrm>
            <a:off x="9058583" y="4111308"/>
            <a:ext cx="2917972" cy="1901097"/>
          </a:xfrm>
          <a:prstGeom prst="rect">
            <a:avLst/>
          </a:prstGeom>
          <a:ln w="38100">
            <a:solidFill>
              <a:schemeClr val="accent1"/>
            </a:solidFill>
          </a:ln>
        </p:spPr>
      </p:pic>
      <p:sp>
        <p:nvSpPr>
          <p:cNvPr id="14" name="TextBox 13"/>
          <p:cNvSpPr txBox="1"/>
          <p:nvPr/>
        </p:nvSpPr>
        <p:spPr>
          <a:xfrm>
            <a:off x="9061252" y="6061166"/>
            <a:ext cx="3011115" cy="523220"/>
          </a:xfrm>
          <a:prstGeom prst="rect">
            <a:avLst/>
          </a:prstGeom>
          <a:noFill/>
        </p:spPr>
        <p:txBody>
          <a:bodyPr wrap="square" rtlCol="0">
            <a:spAutoFit/>
          </a:bodyPr>
          <a:lstStyle/>
          <a:p>
            <a:r>
              <a:rPr lang="en-GB" sz="1400" dirty="0" smtClean="0">
                <a:latin typeface="Twinkl" pitchFamily="2" charset="0"/>
              </a:rPr>
              <a:t>Dress up on Thursday and send us a Twitter  picture! </a:t>
            </a:r>
            <a:r>
              <a:rPr lang="en-GB" sz="1400" b="1" dirty="0" smtClean="0">
                <a:latin typeface="Twinkl" pitchFamily="2" charset="0"/>
              </a:rPr>
              <a:t>@</a:t>
            </a:r>
            <a:r>
              <a:rPr lang="en-GB" sz="1400" b="1" dirty="0" err="1" smtClean="0">
                <a:latin typeface="Twinkl" pitchFamily="2" charset="0"/>
              </a:rPr>
              <a:t>MasefieldCP</a:t>
            </a:r>
            <a:endParaRPr lang="en-GB" sz="1400" b="1" dirty="0">
              <a:latin typeface="Twinkl" pitchFamily="2" charset="0"/>
            </a:endParaRPr>
          </a:p>
        </p:txBody>
      </p:sp>
    </p:spTree>
    <p:extLst>
      <p:ext uri="{BB962C8B-B14F-4D97-AF65-F5344CB8AC3E}">
        <p14:creationId xmlns:p14="http://schemas.microsoft.com/office/powerpoint/2010/main" val="3497452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312</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Schools ICT - Bolton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Simmons</dc:creator>
  <cp:lastModifiedBy>Gemma Huntoon</cp:lastModifiedBy>
  <cp:revision>26</cp:revision>
  <cp:lastPrinted>2021-02-18T12:41:20Z</cp:lastPrinted>
  <dcterms:created xsi:type="dcterms:W3CDTF">2021-02-06T16:40:54Z</dcterms:created>
  <dcterms:modified xsi:type="dcterms:W3CDTF">2021-02-25T14:42:27Z</dcterms:modified>
</cp:coreProperties>
</file>