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25F3FD-6B7E-4438-8485-E0E66533F84F}"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428025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25F3FD-6B7E-4438-8485-E0E66533F84F}"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422154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25F3FD-6B7E-4438-8485-E0E66533F84F}"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395152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25F3FD-6B7E-4438-8485-E0E66533F84F}"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405000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5F3FD-6B7E-4438-8485-E0E66533F84F}"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24197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25F3FD-6B7E-4438-8485-E0E66533F84F}"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357594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25F3FD-6B7E-4438-8485-E0E66533F84F}"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71586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25F3FD-6B7E-4438-8485-E0E66533F84F}"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96624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5F3FD-6B7E-4438-8485-E0E66533F84F}"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35849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5F3FD-6B7E-4438-8485-E0E66533F84F}"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173045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5F3FD-6B7E-4438-8485-E0E66533F84F}"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66101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5F3FD-6B7E-4438-8485-E0E66533F84F}"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3EF62-64EE-477D-AA55-D82627B06242}" type="slidenum">
              <a:rPr lang="en-GB" smtClean="0"/>
              <a:t>‹#›</a:t>
            </a:fld>
            <a:endParaRPr lang="en-GB"/>
          </a:p>
        </p:txBody>
      </p:sp>
    </p:spTree>
    <p:extLst>
      <p:ext uri="{BB962C8B-B14F-4D97-AF65-F5344CB8AC3E}">
        <p14:creationId xmlns:p14="http://schemas.microsoft.com/office/powerpoint/2010/main" val="1846730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orldbookday.com/"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worldbookday.com/resources/primary/" TargetMode="External"/><Relationship Id="rId5" Type="http://schemas.openxmlformats.org/officeDocument/2006/relationships/hyperlink" Target="https://www.worldbookday.com/resources/nursery/" TargetMode="External"/><Relationship Id="rId4" Type="http://schemas.openxmlformats.org/officeDocument/2006/relationships/hyperlink" Target="https://www.chrishaught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543" y="465445"/>
            <a:ext cx="10624457" cy="1446550"/>
          </a:xfrm>
          <a:prstGeom prst="rect">
            <a:avLst/>
          </a:prstGeom>
          <a:noFill/>
        </p:spPr>
        <p:txBody>
          <a:bodyPr wrap="square" rtlCol="0">
            <a:spAutoFit/>
          </a:bodyPr>
          <a:lstStyle/>
          <a:p>
            <a:r>
              <a:rPr lang="en-GB" sz="1600" b="1" u="sng" dirty="0" smtClean="0"/>
              <a:t>It’s Book Week!</a:t>
            </a:r>
          </a:p>
          <a:p>
            <a:r>
              <a:rPr lang="en-GB" sz="1600" dirty="0" smtClean="0"/>
              <a:t>The theme for this year’s book week is ‘share a story’.  We would like you to get involved in Book Week at home by having a go at some of the challenges below.  Feel free to add to this list with your own ideas!  </a:t>
            </a:r>
          </a:p>
          <a:p>
            <a:endParaRPr lang="en-GB" sz="1600" b="1" u="sng" dirty="0"/>
          </a:p>
          <a:p>
            <a:endParaRPr lang="en-GB" sz="1200" dirty="0" smtClean="0"/>
          </a:p>
          <a:p>
            <a:endParaRPr lang="en-GB" sz="1200" dirty="0"/>
          </a:p>
        </p:txBody>
      </p:sp>
      <p:sp>
        <p:nvSpPr>
          <p:cNvPr id="6" name="TextBox 5"/>
          <p:cNvSpPr txBox="1"/>
          <p:nvPr/>
        </p:nvSpPr>
        <p:spPr>
          <a:xfrm>
            <a:off x="2904276" y="65567"/>
            <a:ext cx="9072279" cy="523220"/>
          </a:xfrm>
          <a:prstGeom prst="rect">
            <a:avLst/>
          </a:prstGeom>
          <a:noFill/>
        </p:spPr>
        <p:txBody>
          <a:bodyPr wrap="square" rtlCol="0">
            <a:spAutoFit/>
          </a:bodyPr>
          <a:lstStyle/>
          <a:p>
            <a:r>
              <a:rPr lang="en-GB" sz="2800" b="1" dirty="0" smtClean="0"/>
              <a:t>Masefield Primary School </a:t>
            </a:r>
            <a:r>
              <a:rPr lang="en-GB" sz="2800" b="1" dirty="0" smtClean="0">
                <a:solidFill>
                  <a:srgbClr val="0070C0"/>
                </a:solidFill>
              </a:rPr>
              <a:t>‘Book Week’ </a:t>
            </a:r>
            <a:r>
              <a:rPr lang="en-GB" sz="2800" b="1" dirty="0" smtClean="0"/>
              <a:t>Challenges: LKS2</a:t>
            </a:r>
            <a:endParaRPr lang="en-GB" sz="2800" b="1" dirty="0"/>
          </a:p>
        </p:txBody>
      </p:sp>
      <p:pic>
        <p:nvPicPr>
          <p:cNvPr id="12" name="Picture 11" descr="F:\ADMINISTRATION\Badges &amp; Logos\Masefield School Logo (Feb 2017).bmp"/>
          <p:cNvPicPr/>
          <p:nvPr/>
        </p:nvPicPr>
        <p:blipFill>
          <a:blip r:embed="rId2">
            <a:extLst>
              <a:ext uri="{28A0092B-C50C-407E-A947-70E740481C1C}">
                <a14:useLocalDpi xmlns:a14="http://schemas.microsoft.com/office/drawing/2010/main" val="0"/>
              </a:ext>
            </a:extLst>
          </a:blip>
          <a:srcRect/>
          <a:stretch>
            <a:fillRect/>
          </a:stretch>
        </p:blipFill>
        <p:spPr bwMode="auto">
          <a:xfrm>
            <a:off x="241568" y="165579"/>
            <a:ext cx="986341" cy="1023141"/>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2375154720"/>
              </p:ext>
            </p:extLst>
          </p:nvPr>
        </p:nvGraphicFramePr>
        <p:xfrm>
          <a:off x="241568" y="1368700"/>
          <a:ext cx="8615049" cy="5384800"/>
        </p:xfrm>
        <a:graphic>
          <a:graphicData uri="http://schemas.openxmlformats.org/drawingml/2006/table">
            <a:tbl>
              <a:tblPr firstRow="1" bandRow="1">
                <a:tableStyleId>{5C22544A-7EE6-4342-B048-85BDC9FD1C3A}</a:tableStyleId>
              </a:tblPr>
              <a:tblGrid>
                <a:gridCol w="8615049">
                  <a:extLst>
                    <a:ext uri="{9D8B030D-6E8A-4147-A177-3AD203B41FA5}">
                      <a16:colId xmlns:a16="http://schemas.microsoft.com/office/drawing/2014/main" val="3213873701"/>
                    </a:ext>
                  </a:extLst>
                </a:gridCol>
              </a:tblGrid>
              <a:tr h="352232">
                <a:tc>
                  <a:txBody>
                    <a:bodyPr/>
                    <a:lstStyle/>
                    <a:p>
                      <a:pPr algn="ctr"/>
                      <a:r>
                        <a:rPr lang="en-GB" sz="1600" dirty="0" smtClean="0"/>
                        <a:t>Book</a:t>
                      </a:r>
                      <a:r>
                        <a:rPr lang="en-GB" sz="1600" baseline="0" dirty="0" smtClean="0"/>
                        <a:t> week challenges</a:t>
                      </a:r>
                      <a:endParaRPr lang="en-GB" sz="1600" dirty="0"/>
                    </a:p>
                  </a:txBody>
                  <a:tcPr/>
                </a:tc>
                <a:extLst>
                  <a:ext uri="{0D108BD9-81ED-4DB2-BD59-A6C34878D82A}">
                    <a16:rowId xmlns:a16="http://schemas.microsoft.com/office/drawing/2014/main" val="1441712075"/>
                  </a:ext>
                </a:extLst>
              </a:tr>
              <a:tr h="352232">
                <a:tc>
                  <a:txBody>
                    <a:bodyPr/>
                    <a:lstStyle/>
                    <a:p>
                      <a:pPr algn="ctr"/>
                      <a:r>
                        <a:rPr lang="en-GB" sz="1600" b="1" dirty="0" smtClean="0"/>
                        <a:t>Monday</a:t>
                      </a:r>
                      <a:endParaRPr lang="en-GB" sz="1600" b="1" dirty="0"/>
                    </a:p>
                  </a:txBody>
                  <a:tcPr/>
                </a:tc>
                <a:extLst>
                  <a:ext uri="{0D108BD9-81ED-4DB2-BD59-A6C34878D82A}">
                    <a16:rowId xmlns:a16="http://schemas.microsoft.com/office/drawing/2014/main" val="3131810275"/>
                  </a:ext>
                </a:extLst>
              </a:tr>
              <a:tr h="897466">
                <a:tc>
                  <a:txBody>
                    <a:bodyPr/>
                    <a:lstStyle/>
                    <a:p>
                      <a:r>
                        <a:rPr lang="en-GB" sz="1300" dirty="0" smtClean="0"/>
                        <a:t>Watch</a:t>
                      </a:r>
                      <a:r>
                        <a:rPr lang="en-GB" sz="1300" baseline="0" dirty="0" smtClean="0"/>
                        <a:t> the video of </a:t>
                      </a:r>
                      <a:r>
                        <a:rPr lang="en-GB" sz="1300" b="1" baseline="0" dirty="0" smtClean="0"/>
                        <a:t>‘</a:t>
                      </a:r>
                      <a:r>
                        <a:rPr lang="en-GB" sz="1300" b="1" baseline="0" dirty="0" err="1" smtClean="0"/>
                        <a:t>Shh</a:t>
                      </a:r>
                      <a:r>
                        <a:rPr lang="en-GB" sz="1300" b="1" baseline="0" dirty="0" smtClean="0"/>
                        <a:t>, we have a plan’ </a:t>
                      </a:r>
                      <a:r>
                        <a:rPr lang="en-GB" sz="1300" baseline="0" dirty="0" smtClean="0"/>
                        <a:t>by Chris Haughton. </a:t>
                      </a:r>
                      <a:r>
                        <a:rPr lang="en-GB" sz="1300" b="0" i="0" u="none" strike="noStrike" kern="1200" baseline="0" dirty="0" smtClean="0">
                          <a:solidFill>
                            <a:schemeClr val="dk1"/>
                          </a:solidFill>
                          <a:latin typeface="+mn-lt"/>
                          <a:ea typeface="+mn-ea"/>
                          <a:cs typeface="+mn-cs"/>
                        </a:rPr>
                        <a:t>Take a nature walk outside. What wildlife can you see in the sky, on the ground, or even beneath the earth? Write it down or perhaps take a picture/video. When you get back home draw, paint or recreate the animals you encountered on your adventure. You could even use natural resources from your travels such as leaves, sticks, stones and feathers within your art work!</a:t>
                      </a:r>
                      <a:endParaRPr lang="en-GB" sz="1300" dirty="0"/>
                    </a:p>
                  </a:txBody>
                  <a:tcPr/>
                </a:tc>
                <a:extLst>
                  <a:ext uri="{0D108BD9-81ED-4DB2-BD59-A6C34878D82A}">
                    <a16:rowId xmlns:a16="http://schemas.microsoft.com/office/drawing/2014/main" val="3597810791"/>
                  </a:ext>
                </a:extLst>
              </a:tr>
              <a:tr h="352232">
                <a:tc>
                  <a:txBody>
                    <a:bodyPr/>
                    <a:lstStyle/>
                    <a:p>
                      <a:pPr algn="ctr"/>
                      <a:r>
                        <a:rPr lang="en-GB" sz="1600" b="1" dirty="0" smtClean="0"/>
                        <a:t>Tuesday </a:t>
                      </a:r>
                      <a:endParaRPr lang="en-GB" sz="1600" b="1" dirty="0"/>
                    </a:p>
                  </a:txBody>
                  <a:tcPr/>
                </a:tc>
                <a:extLst>
                  <a:ext uri="{0D108BD9-81ED-4DB2-BD59-A6C34878D82A}">
                    <a16:rowId xmlns:a16="http://schemas.microsoft.com/office/drawing/2014/main" val="821516792"/>
                  </a:ext>
                </a:extLst>
              </a:tr>
              <a:tr h="492159">
                <a:tc>
                  <a:txBody>
                    <a:bodyPr/>
                    <a:lstStyle/>
                    <a:p>
                      <a:r>
                        <a:rPr lang="en-GB" sz="1300" b="0" i="0" u="none" strike="noStrike" kern="1200" baseline="0" dirty="0" smtClean="0">
                          <a:solidFill>
                            <a:schemeClr val="dk1"/>
                          </a:solidFill>
                          <a:latin typeface="+mn-lt"/>
                          <a:ea typeface="+mn-ea"/>
                          <a:cs typeface="+mn-cs"/>
                        </a:rPr>
                        <a:t>Research Activity </a:t>
                      </a:r>
                      <a:r>
                        <a:rPr lang="en-GB" sz="1300" b="1" i="0" u="none" strike="noStrike" kern="1200" baseline="0" dirty="0" smtClean="0">
                          <a:solidFill>
                            <a:schemeClr val="dk1"/>
                          </a:solidFill>
                          <a:latin typeface="+mn-lt"/>
                          <a:ea typeface="+mn-ea"/>
                          <a:cs typeface="+mn-cs"/>
                        </a:rPr>
                        <a:t>- </a:t>
                      </a:r>
                      <a:r>
                        <a:rPr lang="en-GB" sz="1300" b="0" i="0" u="none" strike="noStrike" kern="1200" baseline="0" dirty="0" smtClean="0">
                          <a:solidFill>
                            <a:schemeClr val="dk1"/>
                          </a:solidFill>
                          <a:latin typeface="+mn-lt"/>
                          <a:ea typeface="+mn-ea"/>
                          <a:cs typeface="+mn-cs"/>
                        </a:rPr>
                        <a:t>Research different types of birds to see what you can find out about the brightly coloured birds from </a:t>
                      </a:r>
                      <a:r>
                        <a:rPr lang="en-GB" sz="1300" b="0" i="1" u="none" strike="noStrike" kern="1200" baseline="0" dirty="0" err="1" smtClean="0">
                          <a:solidFill>
                            <a:schemeClr val="dk1"/>
                          </a:solidFill>
                          <a:latin typeface="+mn-lt"/>
                          <a:ea typeface="+mn-ea"/>
                          <a:cs typeface="+mn-cs"/>
                        </a:rPr>
                        <a:t>Shh</a:t>
                      </a:r>
                      <a:r>
                        <a:rPr lang="en-GB" sz="1300" b="0" i="1" u="none" strike="noStrike" kern="1200" baseline="0" dirty="0" smtClean="0">
                          <a:solidFill>
                            <a:schemeClr val="dk1"/>
                          </a:solidFill>
                          <a:latin typeface="+mn-lt"/>
                          <a:ea typeface="+mn-ea"/>
                          <a:cs typeface="+mn-cs"/>
                        </a:rPr>
                        <a:t>! We Have a Plan</a:t>
                      </a:r>
                      <a:r>
                        <a:rPr lang="en-GB" sz="1300" b="0" i="0" u="none" strike="noStrike" kern="1200" baseline="0" dirty="0" smtClean="0">
                          <a:solidFill>
                            <a:schemeClr val="dk1"/>
                          </a:solidFill>
                          <a:latin typeface="+mn-lt"/>
                          <a:ea typeface="+mn-ea"/>
                          <a:cs typeface="+mn-cs"/>
                        </a:rPr>
                        <a:t>. What kind of birds could they be? What habitats might they live in?</a:t>
                      </a:r>
                      <a:endParaRPr lang="en-GB" sz="1300" dirty="0"/>
                    </a:p>
                  </a:txBody>
                  <a:tcPr/>
                </a:tc>
                <a:extLst>
                  <a:ext uri="{0D108BD9-81ED-4DB2-BD59-A6C34878D82A}">
                    <a16:rowId xmlns:a16="http://schemas.microsoft.com/office/drawing/2014/main" val="774240875"/>
                  </a:ext>
                </a:extLst>
              </a:tr>
              <a:tr h="352232">
                <a:tc>
                  <a:txBody>
                    <a:bodyPr/>
                    <a:lstStyle/>
                    <a:p>
                      <a:pPr algn="ctr"/>
                      <a:r>
                        <a:rPr lang="en-GB" sz="1600" b="1" dirty="0" smtClean="0"/>
                        <a:t>Wednesday</a:t>
                      </a:r>
                      <a:endParaRPr lang="en-GB" sz="1600" b="1" dirty="0"/>
                    </a:p>
                  </a:txBody>
                  <a:tcPr/>
                </a:tc>
                <a:extLst>
                  <a:ext uri="{0D108BD9-81ED-4DB2-BD59-A6C34878D82A}">
                    <a16:rowId xmlns:a16="http://schemas.microsoft.com/office/drawing/2014/main" val="1800594418"/>
                  </a:ext>
                </a:extLst>
              </a:tr>
              <a:tr h="694812">
                <a:tc>
                  <a:txBody>
                    <a:bodyPr/>
                    <a:lstStyle/>
                    <a:p>
                      <a:r>
                        <a:rPr lang="en-GB" sz="1300" b="0" i="0" u="none" strike="noStrike" kern="1200" baseline="0" dirty="0" smtClean="0">
                          <a:solidFill>
                            <a:schemeClr val="dk1"/>
                          </a:solidFill>
                          <a:latin typeface="+mn-lt"/>
                          <a:ea typeface="+mn-ea"/>
                          <a:cs typeface="+mn-cs"/>
                        </a:rPr>
                        <a:t>Each of the characters in </a:t>
                      </a:r>
                      <a:r>
                        <a:rPr lang="en-GB" sz="1300" b="0" i="1" u="none" strike="noStrike" kern="1200" baseline="0" dirty="0" err="1" smtClean="0">
                          <a:solidFill>
                            <a:schemeClr val="dk1"/>
                          </a:solidFill>
                          <a:latin typeface="+mn-lt"/>
                          <a:ea typeface="+mn-ea"/>
                          <a:cs typeface="+mn-cs"/>
                        </a:rPr>
                        <a:t>Shh</a:t>
                      </a:r>
                      <a:r>
                        <a:rPr lang="en-GB" sz="1300" b="0" i="1" u="none" strike="noStrike" kern="1200" baseline="0" dirty="0" smtClean="0">
                          <a:solidFill>
                            <a:schemeClr val="dk1"/>
                          </a:solidFill>
                          <a:latin typeface="+mn-lt"/>
                          <a:ea typeface="+mn-ea"/>
                          <a:cs typeface="+mn-cs"/>
                        </a:rPr>
                        <a:t>! We Have a Plan </a:t>
                      </a:r>
                      <a:r>
                        <a:rPr lang="en-GB" sz="1300" b="0" i="0" u="none" strike="noStrike" kern="1200" baseline="0" dirty="0" smtClean="0">
                          <a:solidFill>
                            <a:schemeClr val="dk1"/>
                          </a:solidFill>
                          <a:latin typeface="+mn-lt"/>
                          <a:ea typeface="+mn-ea"/>
                          <a:cs typeface="+mn-cs"/>
                        </a:rPr>
                        <a:t>carries a bag or backpack on their journey. What do you think is in each bag? At home lay out a small bag and several different objects that may be needed on such an adventure. Then order your items from the most important all the way down to the least important. </a:t>
                      </a:r>
                      <a:endParaRPr lang="en-GB" sz="1300" dirty="0"/>
                    </a:p>
                  </a:txBody>
                  <a:tcPr/>
                </a:tc>
                <a:extLst>
                  <a:ext uri="{0D108BD9-81ED-4DB2-BD59-A6C34878D82A}">
                    <a16:rowId xmlns:a16="http://schemas.microsoft.com/office/drawing/2014/main" val="252546931"/>
                  </a:ext>
                </a:extLst>
              </a:tr>
              <a:tr h="352232">
                <a:tc>
                  <a:txBody>
                    <a:bodyPr/>
                    <a:lstStyle/>
                    <a:p>
                      <a:pPr algn="ctr"/>
                      <a:r>
                        <a:rPr lang="en-GB" sz="1600" b="1" dirty="0" smtClean="0">
                          <a:solidFill>
                            <a:srgbClr val="0070C0"/>
                          </a:solidFill>
                        </a:rPr>
                        <a:t>Thursday – World</a:t>
                      </a:r>
                      <a:r>
                        <a:rPr lang="en-GB" sz="1600" b="1" baseline="0" dirty="0" smtClean="0">
                          <a:solidFill>
                            <a:srgbClr val="0070C0"/>
                          </a:solidFill>
                        </a:rPr>
                        <a:t> Book Day!</a:t>
                      </a:r>
                      <a:endParaRPr lang="en-GB" sz="1600" b="1" dirty="0">
                        <a:solidFill>
                          <a:srgbClr val="0070C0"/>
                        </a:solidFill>
                      </a:endParaRPr>
                    </a:p>
                  </a:txBody>
                  <a:tcPr/>
                </a:tc>
                <a:extLst>
                  <a:ext uri="{0D108BD9-81ED-4DB2-BD59-A6C34878D82A}">
                    <a16:rowId xmlns:a16="http://schemas.microsoft.com/office/drawing/2014/main" val="2805712431"/>
                  </a:ext>
                </a:extLst>
              </a:tr>
              <a:tr h="694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smtClean="0"/>
                        <a:t>Dress up as your favourite</a:t>
                      </a:r>
                      <a:r>
                        <a:rPr lang="en-GB" sz="1300" baseline="0" dirty="0" smtClean="0"/>
                        <a:t> book character!  It would be really impressive if you could make parts of your costume yourself! </a:t>
                      </a:r>
                      <a:r>
                        <a:rPr lang="en-GB" sz="1300" dirty="0" smtClean="0"/>
                        <a:t>Make</a:t>
                      </a:r>
                      <a:r>
                        <a:rPr lang="en-GB" sz="1300" baseline="0" dirty="0" smtClean="0"/>
                        <a:t> a video of you reading or telling a story to the audience.  Can you use your best story teller voice to keep your story interesting to the listeners?</a:t>
                      </a:r>
                      <a:endParaRPr lang="en-GB" sz="1300" dirty="0" smtClean="0"/>
                    </a:p>
                  </a:txBody>
                  <a:tcPr/>
                </a:tc>
                <a:extLst>
                  <a:ext uri="{0D108BD9-81ED-4DB2-BD59-A6C34878D82A}">
                    <a16:rowId xmlns:a16="http://schemas.microsoft.com/office/drawing/2014/main" val="1399243410"/>
                  </a:ext>
                </a:extLst>
              </a:tr>
              <a:tr h="352232">
                <a:tc>
                  <a:txBody>
                    <a:bodyPr/>
                    <a:lstStyle/>
                    <a:p>
                      <a:pPr algn="ctr"/>
                      <a:r>
                        <a:rPr lang="en-GB" sz="1600" b="1" dirty="0" smtClean="0"/>
                        <a:t>Friday</a:t>
                      </a:r>
                      <a:endParaRPr lang="en-GB" sz="1600" b="1" dirty="0"/>
                    </a:p>
                  </a:txBody>
                  <a:tcPr/>
                </a:tc>
                <a:extLst>
                  <a:ext uri="{0D108BD9-81ED-4DB2-BD59-A6C34878D82A}">
                    <a16:rowId xmlns:a16="http://schemas.microsoft.com/office/drawing/2014/main" val="1938655491"/>
                  </a:ext>
                </a:extLst>
              </a:tr>
              <a:tr h="4921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dirty="0" smtClean="0"/>
                        <a:t>Let’s act it out! Can</a:t>
                      </a:r>
                      <a:r>
                        <a:rPr lang="en-GB" sz="1300" baseline="0" dirty="0" smtClean="0"/>
                        <a:t> you make stick puppets using card and sticks then act out your story? </a:t>
                      </a:r>
                      <a:endParaRPr lang="en-GB" sz="1300" dirty="0" smtClean="0"/>
                    </a:p>
                    <a:p>
                      <a:pPr algn="ctr"/>
                      <a:endParaRPr lang="en-GB" sz="1200" dirty="0"/>
                    </a:p>
                  </a:txBody>
                  <a:tcPr/>
                </a:tc>
                <a:extLst>
                  <a:ext uri="{0D108BD9-81ED-4DB2-BD59-A6C34878D82A}">
                    <a16:rowId xmlns:a16="http://schemas.microsoft.com/office/drawing/2014/main" val="13212736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69333362"/>
              </p:ext>
            </p:extLst>
          </p:nvPr>
        </p:nvGraphicFramePr>
        <p:xfrm>
          <a:off x="9061252" y="1368700"/>
          <a:ext cx="3011115" cy="2270760"/>
        </p:xfrm>
        <a:graphic>
          <a:graphicData uri="http://schemas.openxmlformats.org/drawingml/2006/table">
            <a:tbl>
              <a:tblPr firstRow="1" bandRow="1">
                <a:tableStyleId>{5C22544A-7EE6-4342-B048-85BDC9FD1C3A}</a:tableStyleId>
              </a:tblPr>
              <a:tblGrid>
                <a:gridCol w="3011115">
                  <a:extLst>
                    <a:ext uri="{9D8B030D-6E8A-4147-A177-3AD203B41FA5}">
                      <a16:colId xmlns:a16="http://schemas.microsoft.com/office/drawing/2014/main" val="2479386545"/>
                    </a:ext>
                  </a:extLst>
                </a:gridCol>
              </a:tblGrid>
              <a:tr h="370840">
                <a:tc>
                  <a:txBody>
                    <a:bodyPr/>
                    <a:lstStyle/>
                    <a:p>
                      <a:pPr algn="ctr"/>
                      <a:r>
                        <a:rPr lang="en-GB" sz="1600" dirty="0" smtClean="0"/>
                        <a:t>Websites</a:t>
                      </a:r>
                      <a:r>
                        <a:rPr lang="en-GB" sz="1600" baseline="0" dirty="0" smtClean="0"/>
                        <a:t> you might like to visit</a:t>
                      </a:r>
                      <a:endParaRPr lang="en-GB" sz="1600" dirty="0"/>
                    </a:p>
                  </a:txBody>
                  <a:tcPr/>
                </a:tc>
                <a:extLst>
                  <a:ext uri="{0D108BD9-81ED-4DB2-BD59-A6C34878D82A}">
                    <a16:rowId xmlns:a16="http://schemas.microsoft.com/office/drawing/2014/main" val="2391681933"/>
                  </a:ext>
                </a:extLst>
              </a:tr>
              <a:tr h="370840">
                <a:tc>
                  <a:txBody>
                    <a:bodyPr/>
                    <a:lstStyle/>
                    <a:p>
                      <a:r>
                        <a:rPr lang="en-GB" sz="1600" dirty="0" smtClean="0">
                          <a:hlinkClick r:id="rId3"/>
                        </a:rPr>
                        <a:t>https://www.worldbookday.com/</a:t>
                      </a:r>
                      <a:r>
                        <a:rPr lang="en-GB" sz="1600" dirty="0" smtClean="0"/>
                        <a:t> </a:t>
                      </a:r>
                      <a:endParaRPr lang="en-GB" sz="1600" dirty="0"/>
                    </a:p>
                  </a:txBody>
                  <a:tcPr/>
                </a:tc>
                <a:extLst>
                  <a:ext uri="{0D108BD9-81ED-4DB2-BD59-A6C34878D82A}">
                    <a16:rowId xmlns:a16="http://schemas.microsoft.com/office/drawing/2014/main" val="735235687"/>
                  </a:ext>
                </a:extLst>
              </a:tr>
              <a:tr h="370840">
                <a:tc>
                  <a:txBody>
                    <a:bodyPr/>
                    <a:lstStyle/>
                    <a:p>
                      <a:r>
                        <a:rPr lang="en-GB" sz="1600" dirty="0" smtClean="0">
                          <a:hlinkClick r:id="rId4"/>
                        </a:rPr>
                        <a:t>https://www.chrishaughton.com/</a:t>
                      </a:r>
                      <a:endParaRPr lang="en-GB" sz="1600" dirty="0"/>
                    </a:p>
                  </a:txBody>
                  <a:tcPr/>
                </a:tc>
                <a:extLst>
                  <a:ext uri="{0D108BD9-81ED-4DB2-BD59-A6C34878D82A}">
                    <a16:rowId xmlns:a16="http://schemas.microsoft.com/office/drawing/2014/main" val="3718534597"/>
                  </a:ext>
                </a:extLst>
              </a:tr>
              <a:tr h="370840">
                <a:tc>
                  <a:txBody>
                    <a:bodyPr/>
                    <a:lstStyle/>
                    <a:p>
                      <a:r>
                        <a:rPr lang="en-GB" sz="1600" dirty="0" smtClean="0">
                          <a:hlinkClick r:id="rId5"/>
                        </a:rPr>
                        <a:t>https://www.worldbookday.com/</a:t>
                      </a:r>
                    </a:p>
                    <a:p>
                      <a:r>
                        <a:rPr lang="en-GB" sz="1600" dirty="0" smtClean="0">
                          <a:hlinkClick r:id="rId5"/>
                        </a:rPr>
                        <a:t>resources/nursery/</a:t>
                      </a:r>
                      <a:r>
                        <a:rPr lang="en-GB" sz="1600" dirty="0" smtClean="0"/>
                        <a:t> </a:t>
                      </a:r>
                      <a:endParaRPr lang="en-GB" sz="1600" dirty="0"/>
                    </a:p>
                  </a:txBody>
                  <a:tcPr/>
                </a:tc>
                <a:extLst>
                  <a:ext uri="{0D108BD9-81ED-4DB2-BD59-A6C34878D82A}">
                    <a16:rowId xmlns:a16="http://schemas.microsoft.com/office/drawing/2014/main" val="3999311851"/>
                  </a:ext>
                </a:extLst>
              </a:tr>
              <a:tr h="370840">
                <a:tc>
                  <a:txBody>
                    <a:bodyPr/>
                    <a:lstStyle/>
                    <a:p>
                      <a:r>
                        <a:rPr lang="en-GB" sz="1600" dirty="0" smtClean="0">
                          <a:hlinkClick r:id="rId6"/>
                        </a:rPr>
                        <a:t>https://www.worldbookday.com/</a:t>
                      </a:r>
                    </a:p>
                    <a:p>
                      <a:r>
                        <a:rPr lang="en-GB" sz="1600" dirty="0" smtClean="0">
                          <a:hlinkClick r:id="rId6"/>
                        </a:rPr>
                        <a:t>resources/primary/</a:t>
                      </a:r>
                      <a:r>
                        <a:rPr lang="en-GB" sz="1600" dirty="0" smtClean="0"/>
                        <a:t> </a:t>
                      </a:r>
                      <a:endParaRPr lang="en-GB" sz="1600" dirty="0"/>
                    </a:p>
                  </a:txBody>
                  <a:tcPr/>
                </a:tc>
                <a:extLst>
                  <a:ext uri="{0D108BD9-81ED-4DB2-BD59-A6C34878D82A}">
                    <a16:rowId xmlns:a16="http://schemas.microsoft.com/office/drawing/2014/main" val="616683184"/>
                  </a:ext>
                </a:extLst>
              </a:tr>
            </a:tbl>
          </a:graphicData>
        </a:graphic>
      </p:graphicFrame>
      <p:pic>
        <p:nvPicPr>
          <p:cNvPr id="13" name="Picture 12"/>
          <p:cNvPicPr>
            <a:picLocks noChangeAspect="1"/>
          </p:cNvPicPr>
          <p:nvPr/>
        </p:nvPicPr>
        <p:blipFill>
          <a:blip r:embed="rId7"/>
          <a:stretch>
            <a:fillRect/>
          </a:stretch>
        </p:blipFill>
        <p:spPr>
          <a:xfrm>
            <a:off x="9107823" y="3775166"/>
            <a:ext cx="2917972" cy="2188479"/>
          </a:xfrm>
          <a:prstGeom prst="rect">
            <a:avLst/>
          </a:prstGeom>
          <a:ln w="38100">
            <a:solidFill>
              <a:schemeClr val="accent1"/>
            </a:solidFill>
          </a:ln>
        </p:spPr>
      </p:pic>
      <p:sp>
        <p:nvSpPr>
          <p:cNvPr id="14" name="TextBox 13"/>
          <p:cNvSpPr txBox="1"/>
          <p:nvPr/>
        </p:nvSpPr>
        <p:spPr>
          <a:xfrm>
            <a:off x="9061252" y="6061166"/>
            <a:ext cx="3011115" cy="523220"/>
          </a:xfrm>
          <a:prstGeom prst="rect">
            <a:avLst/>
          </a:prstGeom>
          <a:noFill/>
        </p:spPr>
        <p:txBody>
          <a:bodyPr wrap="square" rtlCol="0">
            <a:spAutoFit/>
          </a:bodyPr>
          <a:lstStyle/>
          <a:p>
            <a:r>
              <a:rPr lang="en-GB" sz="1400" dirty="0" smtClean="0"/>
              <a:t>Dress up on Thursday and send us a Twitter  picture! </a:t>
            </a:r>
            <a:r>
              <a:rPr lang="en-GB" sz="1400" b="1" dirty="0" smtClean="0"/>
              <a:t>@</a:t>
            </a:r>
            <a:r>
              <a:rPr lang="en-GB" sz="1400" b="1" dirty="0" err="1" smtClean="0"/>
              <a:t>MasefieldCP</a:t>
            </a:r>
            <a:endParaRPr lang="en-GB" sz="1400" b="1" dirty="0"/>
          </a:p>
        </p:txBody>
      </p:sp>
    </p:spTree>
    <p:extLst>
      <p:ext uri="{BB962C8B-B14F-4D97-AF65-F5344CB8AC3E}">
        <p14:creationId xmlns:p14="http://schemas.microsoft.com/office/powerpoint/2010/main" val="3497452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388</Words>
  <Application>Microsoft Office PowerPoint</Application>
  <PresentationFormat>Widescreen</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Schools ICT - Bolton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Simmons</dc:creator>
  <cp:lastModifiedBy>Laura Behan</cp:lastModifiedBy>
  <cp:revision>21</cp:revision>
  <cp:lastPrinted>2021-02-18T12:41:20Z</cp:lastPrinted>
  <dcterms:created xsi:type="dcterms:W3CDTF">2021-02-06T16:40:54Z</dcterms:created>
  <dcterms:modified xsi:type="dcterms:W3CDTF">2021-02-26T08:46:06Z</dcterms:modified>
</cp:coreProperties>
</file>